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5" r:id="rId2"/>
    <p:sldId id="438" r:id="rId3"/>
    <p:sldId id="458" r:id="rId4"/>
    <p:sldId id="457" r:id="rId5"/>
    <p:sldId id="459" r:id="rId6"/>
    <p:sldId id="460" r:id="rId7"/>
    <p:sldId id="453" r:id="rId8"/>
    <p:sldId id="455" r:id="rId9"/>
    <p:sldId id="456" r:id="rId10"/>
    <p:sldId id="45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009EC0"/>
    <a:srgbClr val="CA5C0E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76"/>
    <p:restoredTop sz="94626"/>
  </p:normalViewPr>
  <p:slideViewPr>
    <p:cSldViewPr>
      <p:cViewPr varScale="1">
        <p:scale>
          <a:sx n="116" d="100"/>
          <a:sy n="116" d="100"/>
        </p:scale>
        <p:origin x="12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jpeg>
</file>

<file path=ppt/media/image4.tiff>
</file>

<file path=ppt/media/image5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/>
              <a:t>Vitz, Paul C.. Faith of the Fatherless: The Psychology of Atheism . Ignatius Press. Kindle Edition.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396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Evidence for God that Everyone Has</a:t>
            </a:r>
            <a:br>
              <a:rPr lang="en-US" sz="3700" dirty="0"/>
            </a:br>
            <a:r>
              <a:rPr lang="en-US" sz="3700" dirty="0"/>
              <a:t>(Romans 1:18-23)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Give an argument for God’s existence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86040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Summarize Romans 1:18-23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971800" y="0"/>
            <a:ext cx="6173118" cy="925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“﻿﻿﻿Even in intellectual and academic circles, </a:t>
            </a:r>
            <a:r>
              <a:rPr lang="en-US" sz="2400" b="1" dirty="0">
                <a:highlight>
                  <a:srgbClr val="C00002"/>
                </a:highlight>
              </a:rPr>
              <a:t>atheism did not become respectable until about 1870</a:t>
            </a:r>
            <a:r>
              <a:rPr lang="en-US" sz="2400" dirty="0"/>
              <a:t> or so, little more than a century ago, and it continued to be restricted to small numbers of intellectuals”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PAUL C. VITZ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Faith of the Fatherless: The Psychology of Atheism</a:t>
            </a:r>
          </a:p>
        </p:txBody>
      </p:sp>
    </p:spTree>
    <p:extLst>
      <p:ext uri="{BB962C8B-B14F-4D97-AF65-F5344CB8AC3E}">
        <p14:creationId xmlns:p14="http://schemas.microsoft.com/office/powerpoint/2010/main" val="36516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126954" y="-3443"/>
            <a:ext cx="6019800" cy="752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“﻿﻿the known unbelievers of Europe and America before the French Revolution [1789] numbered fewer than a dozen or two. For </a:t>
            </a:r>
            <a:r>
              <a:rPr lang="en-US" sz="2400" b="1" dirty="0">
                <a:highlight>
                  <a:srgbClr val="C00002"/>
                </a:highlight>
              </a:rPr>
              <a:t>disbelief in God remained scarcely more plausible than disbelief in gravity</a:t>
            </a:r>
            <a:r>
              <a:rPr lang="en-US" sz="2400" dirty="0"/>
              <a:t>.”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JAMES TURNER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Without God, without creed, (page 5)</a:t>
            </a:r>
          </a:p>
        </p:txBody>
      </p:sp>
    </p:spTree>
    <p:extLst>
      <p:ext uri="{BB962C8B-B14F-4D97-AF65-F5344CB8AC3E}">
        <p14:creationId xmlns:p14="http://schemas.microsoft.com/office/powerpoint/2010/main" val="1682021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A person wearing glasses posing for the camera&#10;&#10;Description automatically generated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“</a:t>
            </a:r>
            <a:r>
              <a:rPr lang="en-US" sz="3000" b="1" dirty="0">
                <a:highlight>
                  <a:srgbClr val="C00002"/>
                </a:highlight>
              </a:rPr>
              <a:t>I have absolutely no knowledge of atheism as an outcome of reasoning</a:t>
            </a:r>
            <a:r>
              <a:rPr lang="en-US" sz="3000" dirty="0"/>
              <a:t>, still less as an event; with me it is obvious by instinct.”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FRIEDRICH NIETZSCHE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Ecce Homo (page 51, translated by R. J. </a:t>
            </a:r>
            <a:r>
              <a:rPr lang="en-US" sz="2000" i="1" dirty="0" err="1">
                <a:solidFill>
                  <a:schemeClr val="tx1"/>
                </a:solidFill>
              </a:rPr>
              <a:t>Hollingale</a:t>
            </a:r>
            <a:r>
              <a:rPr lang="en-US" sz="2000" i="1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588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120849" y="-1"/>
            <a:ext cx="6019800" cy="802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dirty="0"/>
              <a:t>“﻿None other than Aldous Huxley singled out </a:t>
            </a:r>
            <a:r>
              <a:rPr lang="en-US" sz="2900" b="1" dirty="0">
                <a:highlight>
                  <a:srgbClr val="C00002"/>
                </a:highlight>
              </a:rPr>
              <a:t>sexual license as the chief immediate benefit</a:t>
            </a:r>
            <a:r>
              <a:rPr lang="en-US" sz="2900" dirty="0"/>
              <a:t> to be derived from agreeing with the Origin [of Species].”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>
                <a:solidFill>
                  <a:schemeClr val="tx1"/>
                </a:solidFill>
              </a:rPr>
              <a:t>Stanley L</a:t>
            </a:r>
            <a:r>
              <a:rPr lang="en-US" sz="2000" b="1" dirty="0">
                <a:solidFill>
                  <a:schemeClr val="tx1"/>
                </a:solidFill>
              </a:rPr>
              <a:t>. JAKI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Savior of Science (page 124)</a:t>
            </a:r>
          </a:p>
        </p:txBody>
      </p:sp>
    </p:spTree>
    <p:extLst>
      <p:ext uri="{BB962C8B-B14F-4D97-AF65-F5344CB8AC3E}">
        <p14:creationId xmlns:p14="http://schemas.microsoft.com/office/powerpoint/2010/main" val="419243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Give examples of the “invisible attributes” that Paul says point to God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0113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8194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“﻿the coming into existence of the genetic code—an arbitrary mapping of nucleotide sequences into amino acids, together with mechanisms that can read the code and carry out its instructions—</a:t>
            </a:r>
            <a:r>
              <a:rPr lang="en-US" sz="2000" dirty="0">
                <a:highlight>
                  <a:srgbClr val="C00002"/>
                </a:highlight>
              </a:rPr>
              <a:t> </a:t>
            </a:r>
            <a:r>
              <a:rPr lang="en-US" sz="2000" b="1" dirty="0">
                <a:highlight>
                  <a:srgbClr val="C00002"/>
                </a:highlight>
              </a:rPr>
              <a:t>seems particularly resistant to being revealed as probable given physical law alone.</a:t>
            </a:r>
            <a:r>
              <a:rPr lang="en-US" sz="2000" dirty="0"/>
              <a:t>”</a:t>
            </a:r>
            <a:endParaRPr lang="en-US" sz="2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THOMAS NAGEL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Mind and Cosmos, page 10</a:t>
            </a:r>
          </a:p>
        </p:txBody>
      </p:sp>
    </p:spTree>
    <p:extLst>
      <p:ext uri="{BB962C8B-B14F-4D97-AF65-F5344CB8AC3E}">
        <p14:creationId xmlns:p14="http://schemas.microsoft.com/office/powerpoint/2010/main" val="179343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200400" y="-130589"/>
            <a:ext cx="7732776" cy="1039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“﻿But </a:t>
            </a:r>
            <a:r>
              <a:rPr lang="en-US" sz="2600" b="1" dirty="0">
                <a:highlight>
                  <a:srgbClr val="C00002"/>
                </a:highlight>
              </a:rPr>
              <a:t>can it be that those things which are most important and most essential for happiness do not call for intelligence</a:t>
            </a:r>
            <a:r>
              <a:rPr lang="en-US" sz="2600" dirty="0"/>
              <a:t>, not have any part in the processes or reason and forethought?”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PLUTARCH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De Fortuna, 5</a:t>
            </a:r>
          </a:p>
        </p:txBody>
      </p:sp>
    </p:spTree>
    <p:extLst>
      <p:ext uri="{BB962C8B-B14F-4D97-AF65-F5344CB8AC3E}">
        <p14:creationId xmlns:p14="http://schemas.microsoft.com/office/powerpoint/2010/main" val="87807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349</Words>
  <Application>Microsoft Macintosh PowerPoint</Application>
  <PresentationFormat>On-screen Show (4:3)</PresentationFormat>
  <Paragraphs>30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Book</vt:lpstr>
      <vt:lpstr>Calibri</vt:lpstr>
      <vt:lpstr>Gabriola</vt:lpstr>
      <vt:lpstr>Office Theme</vt:lpstr>
      <vt:lpstr>APOLOGETICS</vt:lpstr>
      <vt:lpstr>Summarize Romans 1:18-23</vt:lpstr>
      <vt:lpstr>PowerPoint Presentation</vt:lpstr>
      <vt:lpstr>PowerPoint Presentation</vt:lpstr>
      <vt:lpstr>PowerPoint Presentation</vt:lpstr>
      <vt:lpstr>PowerPoint Presentation</vt:lpstr>
      <vt:lpstr>Give examples of the “invisible attributes” that Paul says point to God</vt:lpstr>
      <vt:lpstr>PowerPoint Presentation</vt:lpstr>
      <vt:lpstr>PowerPoint Presentation</vt:lpstr>
      <vt:lpstr>Give an argument for God’s existence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91</cp:revision>
  <dcterms:created xsi:type="dcterms:W3CDTF">2010-07-14T22:15:37Z</dcterms:created>
  <dcterms:modified xsi:type="dcterms:W3CDTF">2020-09-11T01:33:38Z</dcterms:modified>
</cp:coreProperties>
</file>

<file path=docProps/thumbnail.jpeg>
</file>